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5407" autoAdjust="0"/>
  </p:normalViewPr>
  <p:slideViewPr>
    <p:cSldViewPr snapToGrid="0">
      <p:cViewPr varScale="1">
        <p:scale>
          <a:sx n="85" d="100"/>
          <a:sy n="85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9033"/>
            <a:ext cx="9144000" cy="1869996"/>
          </a:xfrm>
        </p:spPr>
        <p:txBody>
          <a:bodyPr/>
          <a:lstStyle/>
          <a:p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วิชา โปรแกรมสำเร็จรูปทางสถิติ </a:t>
            </a:r>
            <a:b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(2204-2109)</a:t>
            </a:r>
            <a:endParaRPr lang="en-US" sz="6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709" y="3203496"/>
            <a:ext cx="8560480" cy="1512115"/>
          </a:xfrm>
        </p:spPr>
        <p:txBody>
          <a:bodyPr/>
          <a:lstStyle/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6 การวัดการกระจายสัมพันธ์และรูปร่างของข้อมูล</a:t>
            </a:r>
          </a:p>
          <a:p>
            <a:pPr algn="r"/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Measures of Relative Dispersion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and Data Shape</a:t>
            </a:r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About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7370284" y="4870002"/>
            <a:ext cx="4402115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Asst. Prof. Juthawut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Chantharamalee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7370284" y="513890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Assistant Professor in Computer Science                        (Chairperson of B.Sc. Program in Computer Science)              Office. </a:t>
            </a:r>
            <a:r>
              <a:rPr lang="en-US" sz="1200" dirty="0" err="1"/>
              <a:t>Suan</a:t>
            </a:r>
            <a:r>
              <a:rPr lang="en-US" sz="1200" dirty="0"/>
              <a:t> Dusit University, Phone. (+66) 2244-5691             Email. juthawut_cha@dusit.ac.th, jchantharamalee@gmail.com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 รูปร่างของข้อมูล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Shape of data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CFDF7E3B-73BB-4DEA-A247-61B38D1C3331}"/>
              </a:ext>
            </a:extLst>
          </p:cNvPr>
          <p:cNvSpPr txBox="1">
            <a:spLocks/>
          </p:cNvSpPr>
          <p:nvPr/>
        </p:nvSpPr>
        <p:spPr>
          <a:xfrm>
            <a:off x="604435" y="1633073"/>
            <a:ext cx="8268632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6.3.2 การแจกแจงของข้อมูลที่มีลักษณะเบ้ (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skew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id="{FB428E0B-9626-4328-B396-0DA209E002E0}"/>
              </a:ext>
            </a:extLst>
          </p:cNvPr>
          <p:cNvSpPr txBox="1">
            <a:spLocks/>
          </p:cNvSpPr>
          <p:nvPr/>
        </p:nvSpPr>
        <p:spPr>
          <a:xfrm>
            <a:off x="604435" y="2553117"/>
            <a:ext cx="74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1) การกระจายของข้อมูลที่มีลักษณะเบ้ซ้าย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skew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to the left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AA1E16-2455-4B2F-B7AD-BF3AB3D77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67" y="3223652"/>
            <a:ext cx="3798358" cy="31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0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 รูปร่างของข้อมูล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Shape of data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CFDF7E3B-73BB-4DEA-A247-61B38D1C3331}"/>
              </a:ext>
            </a:extLst>
          </p:cNvPr>
          <p:cNvSpPr txBox="1">
            <a:spLocks/>
          </p:cNvSpPr>
          <p:nvPr/>
        </p:nvSpPr>
        <p:spPr>
          <a:xfrm>
            <a:off x="604435" y="1633073"/>
            <a:ext cx="8268632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6.3.2 การแจกแจงของข้อมูลที่มีลักษณะเบ้ (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skew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TextBox 3D 1">
            <a:extLst>
              <a:ext uri="{FF2B5EF4-FFF2-40B4-BE49-F238E27FC236}">
                <a16:creationId xmlns:a16="http://schemas.microsoft.com/office/drawing/2014/main" id="{FB428E0B-9626-4328-B396-0DA209E002E0}"/>
              </a:ext>
            </a:extLst>
          </p:cNvPr>
          <p:cNvSpPr txBox="1">
            <a:spLocks/>
          </p:cNvSpPr>
          <p:nvPr/>
        </p:nvSpPr>
        <p:spPr>
          <a:xfrm>
            <a:off x="604435" y="2553117"/>
            <a:ext cx="74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1) การกระจายของข้อมูลที่มีลักษณะเบ้ขวา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skew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to the right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B097D4-B924-4B17-B8BF-B348EC1D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068" y="3104384"/>
            <a:ext cx="3866620" cy="330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3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Thank You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th-TH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จบการนำเสนอ              </a:t>
            </a:r>
            <a:r>
              <a:rPr lang="en-US" sz="3600" b="1" dirty="0">
                <a:solidFill>
                  <a:srgbClr val="D2472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Any Question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Tell Me Button Close-up" descr="Tell Me butt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181" y="2350333"/>
            <a:ext cx="1269672" cy="11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6.1 ความหมายของการวัดการกระจายสัมพัทธ์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08372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เป็นการเปรียบเทียบการกระจายของข้อมูลตั้งแต่ 2 กลุ่มขึ้นไป โดยจะใช้สัมประสิทธิ์การกระจายหรือสัมประสิทธิ์ความแปรผัน (</a:t>
            </a:r>
            <a:r>
              <a:rPr lang="en-US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coefficient of variation: CV</a:t>
            </a:r>
            <a:r>
              <a:rPr lang="th-TH" sz="3600" b="1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 เป็นตัววัด กลุ่มใดมีค่าสัมประสิทธิ์การกระจายมากกว่าแสดงว่ากลุ่มนั้นมีการกระจายของข้อมูลมากกว่า ในทำนองเดียวกัน กลุ่มใดมีค่าสัมประสิทธิ์การกระจายน้อยกว่าแสดงว่ากลุ่มนั้นมีการกระจายของข้อมูลน้อยกว่าเช่นกัน </a:t>
            </a:r>
          </a:p>
        </p:txBody>
      </p:sp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สัมประสิทธิ์การกระจายหรือสัมประสิทธิ์ความแปรผัน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1622576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ัมประสิทธิ์การกระจายหรือสัมประสิทธิ์ความแปรผันหาได้จากอัตราส่วนระหว่างส่วนเบี่ยงแบนมาตรฐานและค่าเฉลี่ย แบ่งได้เป็น 2 กรณี ดังนี้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83338" y="4217136"/>
                <a:ext cx="4826055" cy="646331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C.V </a:t>
                </a:r>
                <a:r>
                  <a:rPr lang="th-TH" sz="3200" b="1" baseline="-25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h-TH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𝜎</m:t>
                    </m:r>
                    <m:r>
                      <a:rPr lang="th-TH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/</m:t>
                    </m:r>
                    <m:r>
                      <a:rPr lang="th-TH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𝜇</m:t>
                    </m:r>
                  </m:oMath>
                </a14:m>
                <a:r>
                  <a:rPr lang="en-US" sz="36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100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% </a:t>
                </a: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=""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338" y="4217136"/>
                <a:ext cx="482605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3157" t="-4717" b="-2830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301857" y="2961706"/>
            <a:ext cx="8989018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6.2.1 สัมประสิทธิ์การกระจายประชากร (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population’s coefficient of variation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968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6.1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จัยต้องการสำรวจค่าใช้โทรศัพท์มือถือต่อเดือนของนิสิตมหาวิทยาลัยแห่งหนึ่งจึงทำการสำรวจนิสิตทุกคนของมหาวิทยาลัยแห่งนี้พบว่าค่าใช้โทรศัพท์มือถือต่อเดือนมีค่าเป็น 1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,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020 บาท และมีส่วนเบี่ยงเบนมาตรฐานเป็น 250 บาท อยากทราบว่าค่าใช้โทรศัพท์มือถือต่อเดือนของนิสิตมหาวิทยาลัยนี้มีค่าสัมประสิทธิ์การกระจายเป็นเท่าใ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94236" y="5584853"/>
                <a:ext cx="5829022" cy="58477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สัมประสิทธิ์การกระจายของข้อมูลชุดนี้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24.51 %</a:t>
                </a: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236" y="5584853"/>
                <a:ext cx="5829022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สัมประสิทธิ์การกระจายหรือสัมประสิทธิ์ความแปรผัน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90425" y="4046654"/>
                <a:ext cx="9903417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สัมประสิทธิ์การกระจายของประชากร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C.V. </a:t>
                </a:r>
                <a:r>
                  <a:rPr lang="th-TH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	=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h-TH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𝜎</m:t>
                    </m:r>
                    <m:r>
                      <a:rPr lang="th-TH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/</m:t>
                    </m:r>
                    <m:r>
                      <a:rPr lang="th-TH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𝜇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100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% </a:t>
                </a:r>
              </a:p>
              <a:p>
                <a:pPr algn="thaiDist"/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						= 250/1,020 x 100 % = 24.51 % </a:t>
                </a:r>
              </a:p>
            </p:txBody>
          </p:sp>
        </mc:Choice>
        <mc:Fallback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425" y="4046654"/>
                <a:ext cx="9903417" cy="1138773"/>
              </a:xfrm>
              <a:prstGeom prst="rect">
                <a:avLst/>
              </a:prstGeom>
              <a:blipFill>
                <a:blip r:embed="rId3"/>
                <a:stretch>
                  <a:fillRect l="-1538" t="-2674" b="-1657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57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สัมประสิทธิ์การกระจายหรือสัมประสิทธิ์ความแปรผัน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extBox 3D 1">
            <a:extLst>
              <a:ext uri="{FF2B5EF4-FFF2-40B4-BE49-F238E27FC236}">
                <a16:creationId xmlns:a16="http://schemas.microsoft.com/office/drawing/2014/main" id="{5A57B11B-C3E6-477B-956C-A2827F3F14C1}"/>
              </a:ext>
            </a:extLst>
          </p:cNvPr>
          <p:cNvSpPr txBox="1">
            <a:spLocks/>
          </p:cNvSpPr>
          <p:nvPr/>
        </p:nvSpPr>
        <p:spPr>
          <a:xfrm>
            <a:off x="753575" y="1622576"/>
            <a:ext cx="1068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ัมประสิทธิ์การกระจายหรือสัมประสิทธิ์ความแปรผันหาได้จากอัตราส่วนระหว่างส่วนเบี่ยงแบนมาตรฐานและค่าเฉลี่ย แบ่งได้เป็น 2 กรณี ดังนี้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83338" y="4217136"/>
                <a:ext cx="4826055" cy="58477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C.V </a:t>
                </a:r>
                <a:r>
                  <a:rPr lang="th-TH" sz="3200" b="1" baseline="-25000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𝑆</m:t>
                    </m:r>
                    <m:r>
                      <a:rPr lang="th-TH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P SUAN DUSIT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P SUAN DUSIT" panose="02000000000000000000" pitchFamily="2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100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% </a:t>
                </a:r>
              </a:p>
            </p:txBody>
          </p:sp>
        </mc:Choice>
        <mc:Fallback xmlns="">
          <p:sp>
            <p:nvSpPr>
              <p:cNvPr id="7" name="TextBox 3D 1">
                <a:extLst>
                  <a:ext uri="{FF2B5EF4-FFF2-40B4-BE49-F238E27FC236}">
                    <a16:creationId xmlns=""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338" y="4217136"/>
                <a:ext cx="4826055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157" t="-13542" b="-33333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 txBox="1">
            <a:spLocks/>
          </p:cNvSpPr>
          <p:nvPr/>
        </p:nvSpPr>
        <p:spPr>
          <a:xfrm>
            <a:off x="1301857" y="2961706"/>
            <a:ext cx="8989018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6.2.1 สัมประสิทธิ์การกระจายตัวอย่าง (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sample’s coefficient of variation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832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6.2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กวิจัยต้องการสำรวจค่าใช้โทรศัพท์มือถือต่อเดือนของนิสิตมหาวิทยาลัยแห่งหนึ่งจึงทำการสุ่มนิสิตของมหาวิทยาลัยแห่งนี้พบว่าค่าใช้</a:t>
            </a:r>
            <a:r>
              <a:rPr lang="th-TH" sz="3600" b="1">
                <a:latin typeface="SP SUAN DUSIT" panose="02000000000000000000" pitchFamily="2" charset="0"/>
                <a:cs typeface="SP SUAN DUSIT" panose="02000000000000000000" pitchFamily="2" charset="0"/>
              </a:rPr>
              <a:t>โทรศัพท์มือถือเฉลี่ยต่อ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เดือนมีค่าเป็น 1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,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020 บาท และมีส่วนเบี่ยงเบนมาตรฐานเป็น 250 บาท อยากทราบว่าค่าใช้โทรศัพท์มือถือต่อเดือนของนิสิตมหาวิทยาลัยนี้มีค่าสัมประสิทธิ์การกระจายเป็นเท่าใ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D 1">
                <a:extLst>
                  <a:ext uri="{FF2B5EF4-FFF2-40B4-BE49-F238E27FC236}">
                    <a16:creationId xmlns:a16="http://schemas.microsoft.com/office/drawing/2014/main" id="{E69CAF98-3B78-48D2-94F5-142193A81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94236" y="5584853"/>
                <a:ext cx="5829022" cy="58477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สัมประสิทธิ์การกระจายของข้อมูลชุดนี้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24.51 %</a:t>
                </a:r>
              </a:p>
            </p:txBody>
          </p:sp>
        </mc:Choice>
        <mc:Fallback xmlns="">
          <p:sp>
            <p:nvSpPr>
              <p:cNvPr id="10" name="TextBox 3D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69CAF98-3B78-48D2-94F5-142193A81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236" y="5584853"/>
                <a:ext cx="5829022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สัมประสิทธิ์การกระจายหรือสัมประสิทธิ์ความแปรผัน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D 1">
                <a:extLst>
                  <a:ext uri="{FF2B5EF4-FFF2-40B4-BE49-F238E27FC236}">
                    <a16:creationId xmlns:a16="http://schemas.microsoft.com/office/drawing/2014/main" id="{5A57B11B-C3E6-477B-956C-A2827F3F14C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90425" y="4046654"/>
                <a:ext cx="990341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thaiDist"/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สัมประสิทธิ์การกระจายตัวอย่าง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= C.V </a:t>
                </a:r>
                <a:r>
                  <a:rPr lang="th-TH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ตัวอย่าง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	=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𝑆</m:t>
                    </m:r>
                    <m:r>
                      <a:rPr lang="th-TH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P SUAN DUSIT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P SUAN DUSIT" panose="02000000000000000000" pitchFamily="2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100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% </a:t>
                </a:r>
              </a:p>
              <a:p>
                <a:pPr algn="thaiDist"/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						= 250/1,020 x 100 % = 24.51 % </a:t>
                </a:r>
              </a:p>
            </p:txBody>
          </p:sp>
        </mc:Choice>
        <mc:Fallback xmlns="">
          <p:sp>
            <p:nvSpPr>
              <p:cNvPr id="12" name="TextBox 3D 1">
                <a:extLst>
                  <a:ext uri="{FF2B5EF4-FFF2-40B4-BE49-F238E27FC236}">
                    <a16:creationId xmlns="" xmlns:a16="http://schemas.microsoft.com/office/drawing/2014/main" id="{5A57B11B-C3E6-477B-956C-A2827F3F1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425" y="4046654"/>
                <a:ext cx="9903417" cy="1077218"/>
              </a:xfrm>
              <a:prstGeom prst="rect">
                <a:avLst/>
              </a:prstGeom>
              <a:blipFill rotWithShape="0">
                <a:blip r:embed="rId3"/>
                <a:stretch>
                  <a:fillRect l="-1538" t="-7345" b="-1751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52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6.3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อาจารย์ต้องการเปรียบเทียบวิธีการสอน 2 วิธี จึงทำการแบ่งนิสิตออกเป็น 2 กลุ่ม จากนั้นทำการประเมินผลดังนี้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สัมประสิทธิ์การกระจายหรือสัมประสิทธิ์ความแปรผัน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CB2C189-9CEB-4EE4-B616-FC697ACA84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778119"/>
                  </p:ext>
                </p:extLst>
              </p:nvPr>
            </p:nvGraphicFramePr>
            <p:xfrm>
              <a:off x="1862667" y="2954867"/>
              <a:ext cx="8127999" cy="1554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120010592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410656687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125141110"/>
                        </a:ext>
                      </a:extLst>
                    </a:gridCol>
                  </a:tblGrid>
                  <a:tr h="264160">
                    <a:tc>
                      <a:txBody>
                        <a:bodyPr/>
                        <a:lstStyle/>
                        <a:p>
                          <a:pPr algn="ctr"/>
                          <a:endParaRPr lang="th-TH" sz="2800" b="1" dirty="0">
                            <a:latin typeface="SP SUAN DUSIT" panose="02000000000000000000" pitchFamily="2" charset="0"/>
                            <a:cs typeface="SP SUAN DUSIT" panose="02000000000000000000" pitchFamily="2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กลุ่มที่ 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กลุ่มที่ 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83607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ค่าเฉลี่ย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 𝜇</a:t>
                          </a:r>
                          <a:r>
                            <a:rPr lang="th-TH" sz="2800" b="1" baseline="-25000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1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</a:t>
                          </a:r>
                          <a:r>
                            <a:rPr lang="en-US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=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178.56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𝜇</a:t>
                          </a:r>
                          <a:r>
                            <a:rPr lang="th-TH" sz="2800" b="1" baseline="-25000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2 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</a:t>
                          </a:r>
                          <a:r>
                            <a:rPr lang="en-US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=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85.63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21637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ส่วนเบี่ยงเบนมาตรฐาน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th-TH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SP SUAN DUSIT" panose="02000000000000000000" pitchFamily="2" charset="0"/>
                                </a:rPr>
                                <m:t>𝜎</m:t>
                              </m:r>
                            </m:oMath>
                          </a14:m>
                          <a:r>
                            <a:rPr lang="th-TH" sz="2800" b="1" baseline="-25000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1 </a:t>
                          </a:r>
                          <a:r>
                            <a:rPr lang="en-US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=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8.59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th-TH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SP SUAN DUSIT" panose="02000000000000000000" pitchFamily="2" charset="0"/>
                                </a:rPr>
                                <m:t>𝜎</m:t>
                              </m:r>
                            </m:oMath>
                          </a14:m>
                          <a:r>
                            <a:rPr lang="th-TH" sz="2800" b="1" baseline="-25000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2 </a:t>
                          </a:r>
                          <a:r>
                            <a:rPr lang="en-US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=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11.28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96256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CB2C189-9CEB-4EE4-B616-FC697ACA84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778119"/>
                  </p:ext>
                </p:extLst>
              </p:nvPr>
            </p:nvGraphicFramePr>
            <p:xfrm>
              <a:off x="1862667" y="2954867"/>
              <a:ext cx="8127999" cy="1554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1120010592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410656687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125141110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th-TH" sz="2800" b="1" dirty="0">
                            <a:latin typeface="SP SUAN DUSIT" panose="02000000000000000000" pitchFamily="2" charset="0"/>
                            <a:cs typeface="SP SUAN DUSIT" panose="02000000000000000000" pitchFamily="2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กลุ่มที่ 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กลุ่มที่ 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83607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ค่าเฉลี่ย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 𝜇</a:t>
                          </a:r>
                          <a:r>
                            <a:rPr lang="th-TH" sz="2800" b="1" baseline="-25000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1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</a:t>
                          </a:r>
                          <a:r>
                            <a:rPr lang="en-US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=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178.56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𝜇</a:t>
                          </a:r>
                          <a:r>
                            <a:rPr lang="th-TH" sz="2800" b="1" baseline="-25000" dirty="0">
                              <a:solidFill>
                                <a:schemeClr val="tx1"/>
                              </a:solidFill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2 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</a:t>
                          </a:r>
                          <a:r>
                            <a:rPr lang="en-US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=</a:t>
                          </a:r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 85.63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216379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h-TH" sz="2800" b="1" dirty="0">
                              <a:latin typeface="SP SUAN DUSIT" panose="02000000000000000000" pitchFamily="2" charset="0"/>
                              <a:cs typeface="SP SUAN DUSIT" panose="02000000000000000000" pitchFamily="2" charset="0"/>
                            </a:rPr>
                            <a:t>ส่วนเบี่ยงเบนมาตรฐาน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>
                        <a:blipFill>
                          <a:blip r:embed="rId2"/>
                          <a:stretch>
                            <a:fillRect l="-100450" t="-212941" r="-101351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h-TH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12941" r="-1124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96256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itle 3">
            <a:extLst>
              <a:ext uri="{FF2B5EF4-FFF2-40B4-BE49-F238E27FC236}">
                <a16:creationId xmlns:a16="http://schemas.microsoft.com/office/drawing/2014/main" id="{B3AB3AC5-DBE1-4B0C-A344-526EDEC01A9C}"/>
              </a:ext>
            </a:extLst>
          </p:cNvPr>
          <p:cNvSpPr txBox="1">
            <a:spLocks/>
          </p:cNvSpPr>
          <p:nvPr/>
        </p:nvSpPr>
        <p:spPr>
          <a:xfrm>
            <a:off x="1317737" y="4732390"/>
            <a:ext cx="7036041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อยากทราบว่ากลุ่มใดมีการกระจายของข้อมูลมากกว่ากัน</a:t>
            </a:r>
          </a:p>
        </p:txBody>
      </p:sp>
    </p:spTree>
    <p:extLst>
      <p:ext uri="{BB962C8B-B14F-4D97-AF65-F5344CB8AC3E}">
        <p14:creationId xmlns:p14="http://schemas.microsoft.com/office/powerpoint/2010/main" val="193155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D 1">
            <a:extLst>
              <a:ext uri="{FF2B5EF4-FFF2-40B4-BE49-F238E27FC236}">
                <a16:creationId xmlns:a16="http://schemas.microsoft.com/office/drawing/2014/main" id="{793D8DEF-3B62-4E96-9D4A-0030ACE85CE5}"/>
              </a:ext>
            </a:extLst>
          </p:cNvPr>
          <p:cNvSpPr txBox="1">
            <a:spLocks/>
          </p:cNvSpPr>
          <p:nvPr/>
        </p:nvSpPr>
        <p:spPr>
          <a:xfrm>
            <a:off x="750317" y="1531495"/>
            <a:ext cx="11121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วิธีทำ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จะได้ว่า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6.2 สัมประสิทธิ์การกระจายหรือสัมประสิทธิ์ความแปรผัน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itle 3">
                <a:extLst>
                  <a:ext uri="{FF2B5EF4-FFF2-40B4-BE49-F238E27FC236}">
                    <a16:creationId xmlns:a16="http://schemas.microsoft.com/office/drawing/2014/main" id="{B3AB3AC5-DBE1-4B0C-A344-526EDEC01A9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9648" y="2224650"/>
                <a:ext cx="9987607" cy="1408766"/>
              </a:xfrm>
              <a:prstGeom prst="rect">
                <a:avLst/>
              </a:prstGeom>
            </p:spPr>
            <p:txBody>
              <a:bodyPr vert="horz" lIns="91440" tIns="45720" rIns="91440" bIns="45720" rtlCol="0" anchor="ctr" anchorCtr="0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2800" kern="1200">
                    <a:solidFill>
                      <a:schemeClr val="bg2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algn="thaiDi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สัมประสิทธิ์การกระจายของประชากรกลุ่มที่ 1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 C.V.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 1</a:t>
                </a:r>
                <a:r>
                  <a:rPr lang="en-US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	</a:t>
                </a:r>
                <a:r>
                  <a:rPr lang="en-US" sz="3200" b="1" dirty="0">
                    <a:solidFill>
                      <a:prstClr val="black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h-TH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𝜎</m:t>
                    </m:r>
                    <m:r>
                      <a:rPr lang="th-TH" sz="32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1</m:t>
                    </m:r>
                    <m:r>
                      <a:rPr lang="th-TH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/</m:t>
                    </m:r>
                    <m:r>
                      <a:rPr lang="th-TH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𝜇</m:t>
                    </m:r>
                    <m:r>
                      <a:rPr lang="th-TH" sz="32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1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100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% </a:t>
                </a:r>
              </a:p>
              <a:p>
                <a:pPr lvl="0" algn="thaiDi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3200" b="1" dirty="0">
                    <a:solidFill>
                      <a:prstClr val="black"/>
                    </a:solidFill>
                    <a:latin typeface="SP SUAN DUSIT" panose="02000000000000000000" pitchFamily="2" charset="0"/>
                    <a:ea typeface="+mn-ea"/>
                    <a:cs typeface="SP SUAN DUSIT" panose="02000000000000000000" pitchFamily="2" charset="0"/>
                  </a:rPr>
                  <a:t>					 = 8.59/78.56 x 100 % = 10.93 %</a:t>
                </a:r>
                <a:r>
                  <a:rPr lang="th-TH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endParaRPr lang="th-TH" sz="3200" b="1" dirty="0">
                  <a:solidFill>
                    <a:schemeClr val="tx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>
          <p:sp>
            <p:nvSpPr>
              <p:cNvPr id="9" name="Title 3">
                <a:extLst>
                  <a:ext uri="{FF2B5EF4-FFF2-40B4-BE49-F238E27FC236}">
                    <a16:creationId xmlns:a16="http://schemas.microsoft.com/office/drawing/2014/main" id="{B3AB3AC5-DBE1-4B0C-A344-526EDEC01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648" y="2224650"/>
                <a:ext cx="9987607" cy="1408766"/>
              </a:xfrm>
              <a:prstGeom prst="rect">
                <a:avLst/>
              </a:prstGeom>
              <a:blipFill>
                <a:blip r:embed="rId2"/>
                <a:stretch>
                  <a:fillRect l="-1587" b="-216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3">
                <a:extLst>
                  <a:ext uri="{FF2B5EF4-FFF2-40B4-BE49-F238E27FC236}">
                    <a16:creationId xmlns:a16="http://schemas.microsoft.com/office/drawing/2014/main" id="{8FCE4939-297F-458A-90CA-E64EB78BA52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9647" y="3429000"/>
                <a:ext cx="9987607" cy="1408766"/>
              </a:xfrm>
              <a:prstGeom prst="rect">
                <a:avLst/>
              </a:prstGeom>
            </p:spPr>
            <p:txBody>
              <a:bodyPr vert="horz" lIns="91440" tIns="45720" rIns="91440" bIns="45720" rtlCol="0" anchor="ctr" anchorCtr="0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2800" kern="1200">
                    <a:solidFill>
                      <a:schemeClr val="bg2">
                        <a:lumMod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lvl="0" algn="thaiDi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สัมประสิทธิ์การกระจายของประชากรกลุ่มที่ 2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 C.V.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ประชากร </a:t>
                </a:r>
                <a:r>
                  <a:rPr lang="en-US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2	</a:t>
                </a:r>
                <a:r>
                  <a:rPr lang="en-US" sz="3200" b="1" dirty="0">
                    <a:solidFill>
                      <a:prstClr val="black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=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h-TH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𝜎</m:t>
                    </m:r>
                    <m:r>
                      <a:rPr lang="th-TH" sz="32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2</m:t>
                    </m:r>
                    <m:r>
                      <a:rPr lang="th-TH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/</m:t>
                    </m:r>
                    <m:r>
                      <a:rPr lang="th-TH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𝜇</m:t>
                    </m:r>
                  </m:oMath>
                </a14:m>
                <a:r>
                  <a:rPr lang="th-TH" sz="3200" baseline="-25000" dirty="0">
                    <a:solidFill>
                      <a:schemeClr val="tx1"/>
                    </a:solidFill>
                    <a:ea typeface="Cambria Math" panose="02040503050406030204" pitchFamily="18" charset="0"/>
                    <a:cs typeface="SP SUAN DUSIT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h-TH" sz="32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2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x</a:t>
                </a:r>
                <a:r>
                  <a:rPr lang="th-TH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100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% </a:t>
                </a:r>
              </a:p>
              <a:p>
                <a:pPr lvl="0" algn="thaiDi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sz="3200" b="1" dirty="0">
                    <a:solidFill>
                      <a:prstClr val="black"/>
                    </a:solidFill>
                    <a:latin typeface="SP SUAN DUSIT" panose="02000000000000000000" pitchFamily="2" charset="0"/>
                    <a:ea typeface="+mn-ea"/>
                    <a:cs typeface="SP SUAN DUSIT" panose="02000000000000000000" pitchFamily="2" charset="0"/>
                  </a:rPr>
                  <a:t>					 = 11.28/85.63 x 100 % = 13.17 %</a:t>
                </a:r>
                <a:r>
                  <a:rPr lang="th-TH" sz="3200" b="1" baseline="-25000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   </a:t>
                </a:r>
                <a:r>
                  <a:rPr lang="en-US" sz="3200" b="1" dirty="0">
                    <a:solidFill>
                      <a:schemeClr val="tx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endParaRPr lang="th-TH" sz="3200" b="1" dirty="0">
                  <a:solidFill>
                    <a:schemeClr val="tx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>
          <p:sp>
            <p:nvSpPr>
              <p:cNvPr id="6" name="Title 3">
                <a:extLst>
                  <a:ext uri="{FF2B5EF4-FFF2-40B4-BE49-F238E27FC236}">
                    <a16:creationId xmlns:a16="http://schemas.microsoft.com/office/drawing/2014/main" id="{8FCE4939-297F-458A-90CA-E64EB78BA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647" y="3429000"/>
                <a:ext cx="9987607" cy="1408766"/>
              </a:xfrm>
              <a:prstGeom prst="rect">
                <a:avLst/>
              </a:prstGeom>
              <a:blipFill>
                <a:blip r:embed="rId3"/>
                <a:stretch>
                  <a:fillRect l="-1587" b="-216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CFDF7E3B-73BB-4DEA-A247-61B38D1C33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5417" y="5064895"/>
                <a:ext cx="11181165" cy="52322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 algn="thaiDist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SP SUAN DUSIT" panose="02000000000000000000" pitchFamily="2" charset="0"/>
                      </a:rPr>
                      <m:t>∴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 </a:t>
                </a:r>
                <a:r>
                  <a:rPr lang="th-TH" sz="2800" b="1" dirty="0">
                    <a:solidFill>
                      <a:schemeClr val="bg1"/>
                    </a:solidFill>
                    <a:latin typeface="SP SUAN DUSIT" panose="02000000000000000000" pitchFamily="2" charset="0"/>
                    <a:cs typeface="SP SUAN DUSIT" panose="02000000000000000000" pitchFamily="2" charset="0"/>
                  </a:rPr>
                  <a:t>กลุ่มที่ 2 มีการกระจายของข้อมูลประชากรมากกว่าเนื่องจากสัมประสิทธิ์การกระจายของข้อมูลกลุ่มที่ 2 มากกว่ากลุ่มที่ 1</a:t>
                </a:r>
                <a:endParaRPr lang="en-US" sz="2800" b="1" dirty="0">
                  <a:solidFill>
                    <a:schemeClr val="bg1"/>
                  </a:solidFill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3D 1">
                <a:extLst>
                  <a:ext uri="{FF2B5EF4-FFF2-40B4-BE49-F238E27FC236}">
                    <a16:creationId xmlns:a16="http://schemas.microsoft.com/office/drawing/2014/main" id="{CFDF7E3B-73BB-4DEA-A247-61B38D1C3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7" y="5064895"/>
                <a:ext cx="11181165" cy="523220"/>
              </a:xfrm>
              <a:prstGeom prst="rect">
                <a:avLst/>
              </a:prstGeom>
              <a:blipFill>
                <a:blip r:embed="rId4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759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9E7273F9-59F9-4FB3-9D34-82C64C4F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 รูปร่างของข้อมูล (</a:t>
            </a:r>
            <a:r>
              <a:rPr lang="en-US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Shape of data</a:t>
            </a:r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extBox 3D 1">
            <a:extLst>
              <a:ext uri="{FF2B5EF4-FFF2-40B4-BE49-F238E27FC236}">
                <a16:creationId xmlns:a16="http://schemas.microsoft.com/office/drawing/2014/main" id="{CFDF7E3B-73BB-4DEA-A247-61B38D1C3331}"/>
              </a:ext>
            </a:extLst>
          </p:cNvPr>
          <p:cNvSpPr txBox="1">
            <a:spLocks/>
          </p:cNvSpPr>
          <p:nvPr/>
        </p:nvSpPr>
        <p:spPr>
          <a:xfrm>
            <a:off x="604435" y="1633073"/>
            <a:ext cx="8268632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6.3.1 การแจกแจงของข้อมูลที่มีลักษณะสมมาตร (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symmetry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F42732-9576-4C2B-B184-CF654B09A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623" y="2624313"/>
            <a:ext cx="5068710" cy="341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00763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F16411177_Bring your presentations to life with 3D_AAS_v3" id="{16D6C460-65F3-4DF8-AE87-56541C30C8AE}" vid="{B7832409-F369-484D-AD9D-1F570206E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7126FF7-C1F4-4C68-B9E0-A1BEBFA97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6286C1-23B0-486D-BA90-391FEFBD8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774A73-0280-47B7-9E46-5069D2220801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711</Words>
  <Application>Microsoft Office PowerPoint</Application>
  <PresentationFormat>Widescreen</PresentationFormat>
  <Paragraphs>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Segoe UI</vt:lpstr>
      <vt:lpstr>Segoe UI Light</vt:lpstr>
      <vt:lpstr>SP SUAN DUSIT</vt:lpstr>
      <vt:lpstr>Get Started with 3D</vt:lpstr>
      <vt:lpstr>วิชา โปรแกรมสำเร็จรูปทางสถิติ        (2204-2109)</vt:lpstr>
      <vt:lpstr>6.1 ความหมายของการวัดการกระจายสัมพัทธ์</vt:lpstr>
      <vt:lpstr>6.2 สัมประสิทธิ์การกระจายหรือสัมประสิทธิ์ความแปรผัน</vt:lpstr>
      <vt:lpstr>6.2 สัมประสิทธิ์การกระจายหรือสัมประสิทธิ์ความแปรผัน</vt:lpstr>
      <vt:lpstr>6.2 สัมประสิทธิ์การกระจายหรือสัมประสิทธิ์ความแปรผัน</vt:lpstr>
      <vt:lpstr>6.2 สัมประสิทธิ์การกระจายหรือสัมประสิทธิ์ความแปรผัน</vt:lpstr>
      <vt:lpstr>6.2 สัมประสิทธิ์การกระจายหรือสัมประสิทธิ์ความแปรผัน</vt:lpstr>
      <vt:lpstr>6.2 สัมประสิทธิ์การกระจายหรือสัมประสิทธิ์ความแปรผัน</vt:lpstr>
      <vt:lpstr>6.3 รูปร่างของข้อมูล (Shape of data)</vt:lpstr>
      <vt:lpstr>6.3 รูปร่างของข้อมูล (Shape of data)</vt:lpstr>
      <vt:lpstr>6.3 รูปร่างของข้อมูล (Shape of data)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2019-10-22T02:42:41Z</dcterms:created>
  <dcterms:modified xsi:type="dcterms:W3CDTF">2020-01-02T06:21:17Z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